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16256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9" name="Shape 5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Helvetica Neue"/>
      </a:defRPr>
    </a:lvl1pPr>
    <a:lvl2pPr indent="228600" latinLnBrk="0">
      <a:defRPr sz="1200">
        <a:latin typeface="+mj-lt"/>
        <a:ea typeface="+mj-ea"/>
        <a:cs typeface="+mj-cs"/>
        <a:sym typeface="Helvetica Neue"/>
      </a:defRPr>
    </a:lvl2pPr>
    <a:lvl3pPr indent="457200" latinLnBrk="0">
      <a:defRPr sz="1200">
        <a:latin typeface="+mj-lt"/>
        <a:ea typeface="+mj-ea"/>
        <a:cs typeface="+mj-cs"/>
        <a:sym typeface="Helvetica Neue"/>
      </a:defRPr>
    </a:lvl3pPr>
    <a:lvl4pPr indent="685800" latinLnBrk="0">
      <a:defRPr sz="1200">
        <a:latin typeface="+mj-lt"/>
        <a:ea typeface="+mj-ea"/>
        <a:cs typeface="+mj-cs"/>
        <a:sym typeface="Helvetica Neue"/>
      </a:defRPr>
    </a:lvl4pPr>
    <a:lvl5pPr indent="914400" latinLnBrk="0">
      <a:defRPr sz="1200">
        <a:latin typeface="+mj-lt"/>
        <a:ea typeface="+mj-ea"/>
        <a:cs typeface="+mj-cs"/>
        <a:sym typeface="Helvetica Neue"/>
      </a:defRPr>
    </a:lvl5pPr>
    <a:lvl6pPr indent="1143000" latinLnBrk="0">
      <a:defRPr sz="1200">
        <a:latin typeface="+mj-lt"/>
        <a:ea typeface="+mj-ea"/>
        <a:cs typeface="+mj-cs"/>
        <a:sym typeface="Helvetica Neue"/>
      </a:defRPr>
    </a:lvl6pPr>
    <a:lvl7pPr indent="1371600" latinLnBrk="0">
      <a:defRPr sz="1200">
        <a:latin typeface="+mj-lt"/>
        <a:ea typeface="+mj-ea"/>
        <a:cs typeface="+mj-cs"/>
        <a:sym typeface="Helvetica Neue"/>
      </a:defRPr>
    </a:lvl7pPr>
    <a:lvl8pPr indent="1600200" latinLnBrk="0">
      <a:defRPr sz="1200">
        <a:latin typeface="+mj-lt"/>
        <a:ea typeface="+mj-ea"/>
        <a:cs typeface="+mj-cs"/>
        <a:sym typeface="Helvetica Neue"/>
      </a:defRPr>
    </a:lvl8pPr>
    <a:lvl9pPr indent="1828800" latinLnBrk="0">
      <a:defRPr sz="1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заголовка"/>
          <p:cNvSpPr txBox="1"/>
          <p:nvPr>
            <p:ph type="title"/>
          </p:nvPr>
        </p:nvSpPr>
        <p:spPr>
          <a:xfrm>
            <a:off x="1219200" y="2834639"/>
            <a:ext cx="13817600" cy="192024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15" name="Уровень текста 1…"/>
          <p:cNvSpPr txBox="1"/>
          <p:nvPr>
            <p:ph type="body" sz="quarter" idx="1"/>
          </p:nvPr>
        </p:nvSpPr>
        <p:spPr>
          <a:xfrm>
            <a:off x="2438400" y="5120640"/>
            <a:ext cx="11379200" cy="2286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g object 16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CBF3FB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24" name="bg object 17" descr="bg object 1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6256000" cy="1289762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bg object 18"/>
          <p:cNvSpPr/>
          <p:nvPr/>
        </p:nvSpPr>
        <p:spPr>
          <a:xfrm>
            <a:off x="508004" y="507999"/>
            <a:ext cx="4876802" cy="2523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838" y="0"/>
                </a:moveTo>
                <a:lnTo>
                  <a:pt x="762" y="0"/>
                </a:lnTo>
                <a:lnTo>
                  <a:pt x="560" y="53"/>
                </a:lnTo>
                <a:lnTo>
                  <a:pt x="378" y="201"/>
                </a:lnTo>
                <a:lnTo>
                  <a:pt x="223" y="431"/>
                </a:lnTo>
                <a:lnTo>
                  <a:pt x="104" y="730"/>
                </a:lnTo>
                <a:lnTo>
                  <a:pt x="27" y="1082"/>
                </a:lnTo>
                <a:lnTo>
                  <a:pt x="0" y="1473"/>
                </a:lnTo>
                <a:lnTo>
                  <a:pt x="0" y="20127"/>
                </a:lnTo>
                <a:lnTo>
                  <a:pt x="27" y="20518"/>
                </a:lnTo>
                <a:lnTo>
                  <a:pt x="104" y="20870"/>
                </a:lnTo>
                <a:lnTo>
                  <a:pt x="223" y="21169"/>
                </a:lnTo>
                <a:lnTo>
                  <a:pt x="378" y="21399"/>
                </a:lnTo>
                <a:lnTo>
                  <a:pt x="560" y="21547"/>
                </a:lnTo>
                <a:lnTo>
                  <a:pt x="762" y="21600"/>
                </a:lnTo>
                <a:lnTo>
                  <a:pt x="20838" y="21600"/>
                </a:lnTo>
                <a:lnTo>
                  <a:pt x="21040" y="21547"/>
                </a:lnTo>
                <a:lnTo>
                  <a:pt x="21222" y="21399"/>
                </a:lnTo>
                <a:lnTo>
                  <a:pt x="21377" y="21169"/>
                </a:lnTo>
                <a:lnTo>
                  <a:pt x="21496" y="20870"/>
                </a:lnTo>
                <a:lnTo>
                  <a:pt x="21573" y="20518"/>
                </a:lnTo>
                <a:lnTo>
                  <a:pt x="21600" y="20127"/>
                </a:lnTo>
                <a:lnTo>
                  <a:pt x="21600" y="1473"/>
                </a:lnTo>
                <a:lnTo>
                  <a:pt x="21573" y="1082"/>
                </a:lnTo>
                <a:lnTo>
                  <a:pt x="21496" y="730"/>
                </a:lnTo>
                <a:lnTo>
                  <a:pt x="21377" y="431"/>
                </a:lnTo>
                <a:lnTo>
                  <a:pt x="21222" y="201"/>
                </a:lnTo>
                <a:lnTo>
                  <a:pt x="21040" y="53"/>
                </a:lnTo>
                <a:lnTo>
                  <a:pt x="20838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6" name="Текст заголовка"/>
          <p:cNvSpPr txBox="1"/>
          <p:nvPr>
            <p:ph type="title"/>
          </p:nvPr>
        </p:nvSpPr>
        <p:spPr>
          <a:xfrm>
            <a:off x="10850157" y="734343"/>
            <a:ext cx="1889126" cy="36068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27" name="Уровень текста 1…"/>
          <p:cNvSpPr txBox="1"/>
          <p:nvPr>
            <p:ph type="body" idx="1"/>
          </p:nvPr>
        </p:nvSpPr>
        <p:spPr>
          <a:xfrm>
            <a:off x="812800" y="2103120"/>
            <a:ext cx="14630400" cy="603504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Текст заголовка"/>
          <p:cNvSpPr txBox="1"/>
          <p:nvPr>
            <p:ph type="title"/>
          </p:nvPr>
        </p:nvSpPr>
        <p:spPr>
          <a:xfrm>
            <a:off x="10850157" y="734343"/>
            <a:ext cx="1889126" cy="36068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36" name="Уровень текста 1…"/>
          <p:cNvSpPr txBox="1"/>
          <p:nvPr>
            <p:ph type="body" sz="half" idx="1"/>
          </p:nvPr>
        </p:nvSpPr>
        <p:spPr>
          <a:xfrm>
            <a:off x="812800" y="2103120"/>
            <a:ext cx="7071360" cy="603504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Текст заголовка"/>
          <p:cNvSpPr txBox="1"/>
          <p:nvPr>
            <p:ph type="title"/>
          </p:nvPr>
        </p:nvSpPr>
        <p:spPr>
          <a:xfrm>
            <a:off x="10850157" y="734343"/>
            <a:ext cx="1889126" cy="36068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4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CBF3FB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3" name="bg object 17" descr="bg object 1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6256000" cy="128976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bg object 18"/>
          <p:cNvSpPr/>
          <p:nvPr/>
        </p:nvSpPr>
        <p:spPr>
          <a:xfrm>
            <a:off x="508004" y="507999"/>
            <a:ext cx="4876802" cy="2523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838" y="0"/>
                </a:moveTo>
                <a:lnTo>
                  <a:pt x="762" y="0"/>
                </a:lnTo>
                <a:lnTo>
                  <a:pt x="560" y="53"/>
                </a:lnTo>
                <a:lnTo>
                  <a:pt x="378" y="201"/>
                </a:lnTo>
                <a:lnTo>
                  <a:pt x="223" y="431"/>
                </a:lnTo>
                <a:lnTo>
                  <a:pt x="104" y="730"/>
                </a:lnTo>
                <a:lnTo>
                  <a:pt x="27" y="1082"/>
                </a:lnTo>
                <a:lnTo>
                  <a:pt x="0" y="1473"/>
                </a:lnTo>
                <a:lnTo>
                  <a:pt x="0" y="20127"/>
                </a:lnTo>
                <a:lnTo>
                  <a:pt x="27" y="20518"/>
                </a:lnTo>
                <a:lnTo>
                  <a:pt x="104" y="20870"/>
                </a:lnTo>
                <a:lnTo>
                  <a:pt x="223" y="21169"/>
                </a:lnTo>
                <a:lnTo>
                  <a:pt x="378" y="21399"/>
                </a:lnTo>
                <a:lnTo>
                  <a:pt x="560" y="21547"/>
                </a:lnTo>
                <a:lnTo>
                  <a:pt x="762" y="21600"/>
                </a:lnTo>
                <a:lnTo>
                  <a:pt x="20838" y="21600"/>
                </a:lnTo>
                <a:lnTo>
                  <a:pt x="21040" y="21547"/>
                </a:lnTo>
                <a:lnTo>
                  <a:pt x="21222" y="21399"/>
                </a:lnTo>
                <a:lnTo>
                  <a:pt x="21377" y="21169"/>
                </a:lnTo>
                <a:lnTo>
                  <a:pt x="21496" y="20870"/>
                </a:lnTo>
                <a:lnTo>
                  <a:pt x="21573" y="20518"/>
                </a:lnTo>
                <a:lnTo>
                  <a:pt x="21600" y="20127"/>
                </a:lnTo>
                <a:lnTo>
                  <a:pt x="21600" y="1473"/>
                </a:lnTo>
                <a:lnTo>
                  <a:pt x="21573" y="1082"/>
                </a:lnTo>
                <a:lnTo>
                  <a:pt x="21496" y="730"/>
                </a:lnTo>
                <a:lnTo>
                  <a:pt x="21377" y="431"/>
                </a:lnTo>
                <a:lnTo>
                  <a:pt x="21222" y="201"/>
                </a:lnTo>
                <a:lnTo>
                  <a:pt x="21040" y="53"/>
                </a:lnTo>
                <a:lnTo>
                  <a:pt x="20838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" name="Текст заголовка"/>
          <p:cNvSpPr txBox="1"/>
          <p:nvPr>
            <p:ph type="title"/>
          </p:nvPr>
        </p:nvSpPr>
        <p:spPr>
          <a:xfrm>
            <a:off x="812800" y="366183"/>
            <a:ext cx="14630400" cy="1767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Текст заголовка</a:t>
            </a:r>
          </a:p>
        </p:txBody>
      </p:sp>
      <p:sp>
        <p:nvSpPr>
          <p:cNvPr id="6" name="Уровень текста 1…"/>
          <p:cNvSpPr txBox="1"/>
          <p:nvPr>
            <p:ph type="body" idx="1"/>
          </p:nvPr>
        </p:nvSpPr>
        <p:spPr>
          <a:xfrm>
            <a:off x="812800" y="2133600"/>
            <a:ext cx="14630400" cy="701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" name="Номер слайда"/>
          <p:cNvSpPr txBox="1"/>
          <p:nvPr>
            <p:ph type="sldNum" sz="quarter" idx="2"/>
          </p:nvPr>
        </p:nvSpPr>
        <p:spPr>
          <a:xfrm>
            <a:off x="15176226" y="8503919"/>
            <a:ext cx="266974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hyperlink" Target="https://storage.medicapp.ru/static/manual/%D0%9E%D1%80%D1%84%D0%B0%D0%BD%D0%BD%D1%8B%D0%B5%20%D0%B1%D0%BE%D0%BB%D0%B5%D0%B7%D0%BD%D0%B8%20%D0%B2%20%D0%BF%D1%80%D0%B0%D0%BA%D1%82%D0%B8%D0%BA%D0%B5%20%D0%B2%D1%80%D0%B0%D1%87%D0%B0.pdf" TargetMode="External"/><Relationship Id="rId11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bject 2"/>
          <p:cNvSpPr txBox="1"/>
          <p:nvPr/>
        </p:nvSpPr>
        <p:spPr>
          <a:xfrm>
            <a:off x="10858500" y="4895613"/>
            <a:ext cx="4766310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pc="-9" sz="2200">
                <a:latin typeface="Verdana"/>
                <a:ea typeface="Verdana"/>
                <a:cs typeface="Verdana"/>
                <a:sym typeface="Verdana"/>
              </a:defRPr>
            </a:pPr>
            <a:r>
              <a:t>Выводы</a:t>
            </a:r>
          </a:p>
          <a:p>
            <a:pPr marR="5080" indent="12700">
              <a:spcBef>
                <a:spcPts val="1600"/>
              </a:spcBef>
              <a:defRPr b="1" sz="1400">
                <a:latin typeface="Verdana"/>
                <a:ea typeface="Verdana"/>
                <a:cs typeface="Verdana"/>
                <a:sym typeface="Verdana"/>
              </a:defRPr>
            </a:pPr>
            <a:r>
              <a:t>Главные</a:t>
            </a:r>
            <a:r>
              <a:rPr spc="-30"/>
              <a:t> </a:t>
            </a:r>
            <a:r>
              <a:t>факторы,</a:t>
            </a:r>
            <a:r>
              <a:rPr spc="-35"/>
              <a:t> </a:t>
            </a:r>
            <a:r>
              <a:t>влияющие</a:t>
            </a:r>
            <a:r>
              <a:rPr spc="-30"/>
              <a:t> </a:t>
            </a:r>
            <a:r>
              <a:t>на</a:t>
            </a:r>
            <a:r>
              <a:rPr spc="-30"/>
              <a:t> </a:t>
            </a:r>
            <a:r>
              <a:rPr spc="-10"/>
              <a:t>диагностику </a:t>
            </a:r>
            <a:r>
              <a:t>орфанных</a:t>
            </a:r>
            <a:r>
              <a:rPr spc="-50"/>
              <a:t> </a:t>
            </a:r>
            <a:r>
              <a:rPr spc="-10"/>
              <a:t>заболеваний</a:t>
            </a:r>
            <a:r>
              <a:rPr spc="-45"/>
              <a:t> </a:t>
            </a:r>
            <a:r>
              <a:t>в</a:t>
            </a:r>
            <a:r>
              <a:rPr spc="-50"/>
              <a:t> </a:t>
            </a:r>
            <a:r>
              <a:rPr spc="-10"/>
              <a:t>России</a:t>
            </a:r>
          </a:p>
        </p:txBody>
      </p:sp>
      <p:pic>
        <p:nvPicPr>
          <p:cNvPr id="62" name="object 3" descr="object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70373" y="6155461"/>
            <a:ext cx="66053" cy="115240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object 4" descr="object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70373" y="7801381"/>
            <a:ext cx="66053" cy="115240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object 5"/>
          <p:cNvSpPr txBox="1"/>
          <p:nvPr/>
        </p:nvSpPr>
        <p:spPr>
          <a:xfrm>
            <a:off x="11049004" y="6092083"/>
            <a:ext cx="1938655" cy="209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635" marR="594994" indent="11429">
              <a:spcBef>
                <a:spcPts val="100"/>
              </a:spcBef>
              <a:defRPr spc="-10" sz="1400">
                <a:latin typeface="Verdana"/>
                <a:ea typeface="Verdana"/>
                <a:cs typeface="Verdana"/>
                <a:sym typeface="Verdana"/>
              </a:defRPr>
            </a:pPr>
            <a:r>
              <a:t>Ограниченная возможность проведения необходимых лабораторных</a:t>
            </a:r>
          </a:p>
          <a:p>
            <a:pPr marR="5080" indent="12700">
              <a:defRPr sz="1400">
                <a:latin typeface="Verdana"/>
                <a:ea typeface="Verdana"/>
                <a:cs typeface="Verdana"/>
                <a:sym typeface="Verdana"/>
              </a:defRPr>
            </a:pPr>
            <a:r>
              <a:t>и</a:t>
            </a:r>
            <a:r>
              <a:rPr spc="-10"/>
              <a:t> инструментальных исследований</a:t>
            </a:r>
          </a:p>
          <a:p>
            <a:pPr marR="342900" indent="12700">
              <a:spcBef>
                <a:spcPts val="1200"/>
              </a:spcBef>
              <a:defRPr sz="1400">
                <a:latin typeface="Verdana"/>
                <a:ea typeface="Verdana"/>
                <a:cs typeface="Verdana"/>
                <a:sym typeface="Verdana"/>
              </a:defRPr>
            </a:pPr>
            <a:r>
              <a:t>Нехватка </a:t>
            </a:r>
            <a:r>
              <a:rPr spc="-10"/>
              <a:t>знаний </a:t>
            </a:r>
            <a:r>
              <a:t>у </a:t>
            </a:r>
            <a:r>
              <a:rPr spc="-10"/>
              <a:t>врачей</a:t>
            </a:r>
          </a:p>
        </p:txBody>
      </p:sp>
      <p:pic>
        <p:nvPicPr>
          <p:cNvPr id="65" name="object 6" descr="object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69390" y="6155461"/>
            <a:ext cx="66053" cy="115240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object 7" descr="object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469390" y="7161301"/>
            <a:ext cx="66053" cy="115240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object 8"/>
          <p:cNvSpPr txBox="1"/>
          <p:nvPr/>
        </p:nvSpPr>
        <p:spPr>
          <a:xfrm>
            <a:off x="13648019" y="6092083"/>
            <a:ext cx="2107566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635" marR="927100" indent="11429">
              <a:spcBef>
                <a:spcPts val="100"/>
              </a:spcBef>
              <a:defRPr spc="-10" sz="1400">
                <a:latin typeface="Verdana"/>
                <a:ea typeface="Verdana"/>
                <a:cs typeface="Verdana"/>
                <a:sym typeface="Verdana"/>
              </a:defRPr>
            </a:pPr>
            <a:r>
              <a:t>Сложности</a:t>
            </a:r>
            <a:r>
              <a:rPr spc="500"/>
              <a:t> </a:t>
            </a:r>
            <a:r>
              <a:rPr spc="0"/>
              <a:t>в</a:t>
            </a:r>
            <a:r>
              <a:t> получении</a:t>
            </a:r>
          </a:p>
          <a:p>
            <a:pPr marR="233679" indent="12700">
              <a:defRPr spc="-10" sz="1400">
                <a:latin typeface="Verdana"/>
                <a:ea typeface="Verdana"/>
                <a:cs typeface="Verdana"/>
                <a:sym typeface="Verdana"/>
              </a:defRPr>
            </a:pPr>
            <a:r>
              <a:t>консультации </a:t>
            </a:r>
            <a:r>
              <a:rPr spc="0"/>
              <a:t>профильных </a:t>
            </a:r>
            <a:r>
              <a:t>коллег</a:t>
            </a:r>
          </a:p>
          <a:p>
            <a:pPr marL="635" marR="5080" indent="11429">
              <a:spcBef>
                <a:spcPts val="1200"/>
              </a:spcBef>
              <a:defRPr spc="-10" sz="1400">
                <a:latin typeface="Verdana"/>
                <a:ea typeface="Verdana"/>
                <a:cs typeface="Verdana"/>
                <a:sym typeface="Verdana"/>
              </a:defRPr>
            </a:pPr>
            <a:r>
              <a:t>Недостаточное </a:t>
            </a:r>
            <a:r>
              <a:rPr spc="0"/>
              <a:t>понимание</a:t>
            </a:r>
            <a:r>
              <a:t> принципов маршрутизации</a:t>
            </a:r>
            <a:r>
              <a:rPr spc="-45"/>
              <a:t> </a:t>
            </a:r>
            <a:r>
              <a:t>таких пациентов</a:t>
            </a:r>
          </a:p>
        </p:txBody>
      </p:sp>
      <p:sp>
        <p:nvSpPr>
          <p:cNvPr id="68" name="object 9"/>
          <p:cNvSpPr txBox="1"/>
          <p:nvPr/>
        </p:nvSpPr>
        <p:spPr>
          <a:xfrm>
            <a:off x="794955" y="781704"/>
            <a:ext cx="4156711" cy="201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671830" indent="17779">
              <a:lnSpc>
                <a:spcPts val="2600"/>
              </a:lnSpc>
              <a:spcBef>
                <a:spcPts val="400"/>
              </a:spcBef>
              <a:defRPr b="1" sz="2400">
                <a:latin typeface="Verdana"/>
                <a:ea typeface="Verdana"/>
                <a:cs typeface="Verdana"/>
                <a:sym typeface="Verdana"/>
              </a:defRPr>
            </a:pPr>
            <a:r>
              <a:t>Орфанные</a:t>
            </a:r>
            <a:r>
              <a:rPr spc="-35"/>
              <a:t> </a:t>
            </a:r>
            <a:r>
              <a:rPr spc="-10"/>
              <a:t>болезни </a:t>
            </a:r>
            <a:r>
              <a:t>в</a:t>
            </a:r>
            <a:r>
              <a:rPr spc="-90"/>
              <a:t> </a:t>
            </a:r>
            <a:r>
              <a:t>практике</a:t>
            </a:r>
            <a:r>
              <a:rPr spc="-80"/>
              <a:t> </a:t>
            </a:r>
            <a:r>
              <a:rPr spc="-10"/>
              <a:t>врача:</a:t>
            </a:r>
          </a:p>
          <a:p>
            <a:pPr indent="17779">
              <a:lnSpc>
                <a:spcPts val="2400"/>
              </a:lnSpc>
              <a:defRPr b="1" sz="2400">
                <a:latin typeface="Verdana"/>
                <a:ea typeface="Verdana"/>
                <a:cs typeface="Verdana"/>
                <a:sym typeface="Verdana"/>
              </a:defRPr>
            </a:pPr>
            <a:r>
              <a:t>диагностика и </a:t>
            </a:r>
            <a:r>
              <a:rPr spc="-10"/>
              <a:t>способы</a:t>
            </a:r>
          </a:p>
          <a:p>
            <a:pPr indent="17779">
              <a:lnSpc>
                <a:spcPts val="2700"/>
              </a:lnSpc>
              <a:defRPr b="1" sz="2400">
                <a:latin typeface="Verdana"/>
                <a:ea typeface="Verdana"/>
                <a:cs typeface="Verdana"/>
                <a:sym typeface="Verdana"/>
              </a:defRPr>
            </a:pPr>
            <a:r>
              <a:t>её</a:t>
            </a:r>
            <a:r>
              <a:rPr spc="-40"/>
              <a:t> </a:t>
            </a:r>
            <a:r>
              <a:rPr spc="-10"/>
              <a:t>улучшения</a:t>
            </a:r>
          </a:p>
          <a:p>
            <a:pPr indent="12700">
              <a:spcBef>
                <a:spcPts val="1200"/>
              </a:spcBef>
              <a:defRPr b="1" sz="1000">
                <a:latin typeface="Verdana"/>
                <a:ea typeface="Verdana"/>
                <a:cs typeface="Verdana"/>
                <a:sym typeface="Verdana"/>
              </a:defRPr>
            </a:pPr>
            <a:r>
              <a:t>Хоманов</a:t>
            </a:r>
            <a:r>
              <a:rPr spc="222"/>
              <a:t> </a:t>
            </a:r>
            <a:r>
              <a:t>Константин</a:t>
            </a:r>
            <a:r>
              <a:rPr spc="226"/>
              <a:t> </a:t>
            </a:r>
            <a:r>
              <a:t>Эдуардович</a:t>
            </a:r>
            <a:r>
              <a:rPr b="0"/>
              <a:t>,</a:t>
            </a:r>
            <a:r>
              <a:rPr b="0" spc="226"/>
              <a:t> </a:t>
            </a:r>
            <a:r>
              <a:rPr b="0" spc="-22"/>
              <a:t>КМН,</a:t>
            </a:r>
          </a:p>
          <a:p>
            <a:pPr indent="12700">
              <a:defRPr sz="1000">
                <a:latin typeface="Verdana"/>
                <a:ea typeface="Verdana"/>
                <a:cs typeface="Verdana"/>
                <a:sym typeface="Verdana"/>
              </a:defRPr>
            </a:pPr>
            <a:r>
              <a:t>СЕО</a:t>
            </a:r>
            <a:r>
              <a:rPr spc="166"/>
              <a:t> </a:t>
            </a:r>
            <a:r>
              <a:t>мобильного</a:t>
            </a:r>
            <a:r>
              <a:rPr spc="172"/>
              <a:t> </a:t>
            </a:r>
            <a:r>
              <a:t>приложения</a:t>
            </a:r>
            <a:r>
              <a:rPr spc="172"/>
              <a:t> </a:t>
            </a:r>
            <a:r>
              <a:t>«Справочник</a:t>
            </a:r>
            <a:r>
              <a:rPr spc="166"/>
              <a:t> </a:t>
            </a:r>
            <a:r>
              <a:rPr spc="-11"/>
              <a:t>врача»</a:t>
            </a:r>
          </a:p>
          <a:p>
            <a:pPr indent="12700">
              <a:spcBef>
                <a:spcPts val="800"/>
              </a:spcBef>
              <a:defRPr sz="1000">
                <a:latin typeface="Verdana"/>
                <a:ea typeface="Verdana"/>
                <a:cs typeface="Verdana"/>
                <a:sym typeface="Verdana"/>
              </a:defRPr>
            </a:pPr>
            <a:r>
              <a:t>ООО</a:t>
            </a:r>
            <a:r>
              <a:rPr spc="116"/>
              <a:t> </a:t>
            </a:r>
            <a:r>
              <a:t>«МИР»,</a:t>
            </a:r>
            <a:r>
              <a:rPr spc="116"/>
              <a:t> </a:t>
            </a:r>
            <a:r>
              <a:rPr spc="-11"/>
              <a:t>Москва</a:t>
            </a:r>
          </a:p>
        </p:txBody>
      </p:sp>
      <p:sp>
        <p:nvSpPr>
          <p:cNvPr id="69" name="object 10"/>
          <p:cNvSpPr txBox="1"/>
          <p:nvPr/>
        </p:nvSpPr>
        <p:spPr>
          <a:xfrm>
            <a:off x="10858499" y="1346209"/>
            <a:ext cx="410083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pc="-10" sz="1400">
                <a:latin typeface="Verdana"/>
                <a:ea typeface="Verdana"/>
                <a:cs typeface="Verdana"/>
                <a:sym typeface="Verdana"/>
              </a:defRPr>
            </a:pPr>
            <a:r>
              <a:t>«Орфанный</a:t>
            </a:r>
            <a:r>
              <a:rPr spc="-60"/>
              <a:t> </a:t>
            </a:r>
            <a:r>
              <a:rPr spc="0"/>
              <a:t>помощник»</a:t>
            </a:r>
            <a:r>
              <a:rPr spc="-55"/>
              <a:t> </a:t>
            </a:r>
            <a:r>
              <a:rPr spc="0"/>
              <a:t>на</a:t>
            </a:r>
            <a:r>
              <a:rPr spc="-55"/>
              <a:t> </a:t>
            </a:r>
            <a:r>
              <a:t>платформе</a:t>
            </a:r>
          </a:p>
          <a:p>
            <a:pPr indent="12700">
              <a:defRPr b="1" sz="1400">
                <a:latin typeface="Verdana"/>
                <a:ea typeface="Verdana"/>
                <a:cs typeface="Verdana"/>
                <a:sym typeface="Verdana"/>
              </a:defRPr>
            </a:pPr>
            <a:r>
              <a:t>«Справочник</a:t>
            </a:r>
            <a:r>
              <a:rPr spc="-110"/>
              <a:t> </a:t>
            </a:r>
            <a:r>
              <a:rPr spc="-10"/>
              <a:t>Врача»</a:t>
            </a:r>
          </a:p>
        </p:txBody>
      </p:sp>
      <p:grpSp>
        <p:nvGrpSpPr>
          <p:cNvPr id="77" name="object 11"/>
          <p:cNvGrpSpPr/>
          <p:nvPr/>
        </p:nvGrpSpPr>
        <p:grpSpPr>
          <a:xfrm>
            <a:off x="3097385" y="1139733"/>
            <a:ext cx="10429841" cy="7227005"/>
            <a:chOff x="0" y="0"/>
            <a:chExt cx="10429841" cy="7227004"/>
          </a:xfrm>
        </p:grpSpPr>
        <p:pic>
          <p:nvPicPr>
            <p:cNvPr id="70" name="object 12" descr="object 1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772989" y="923970"/>
              <a:ext cx="66053" cy="1152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1" name="object 13" descr="object 1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772989" y="1929810"/>
              <a:ext cx="66053" cy="1152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2" name="object 14" descr="object 14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363789" y="923971"/>
              <a:ext cx="66053" cy="1152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3" name="object 15" descr="object 15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363789" y="1929810"/>
              <a:ext cx="66053" cy="1152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4" name="object 16" descr="object 16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436150" y="0"/>
              <a:ext cx="5253266" cy="72270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5" name="object 17" descr="object 17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2619078"/>
              <a:ext cx="66053" cy="1152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6" name="object 18" descr="object 18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3838278"/>
              <a:ext cx="66053" cy="1152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8" name="object 19"/>
          <p:cNvSpPr txBox="1"/>
          <p:nvPr/>
        </p:nvSpPr>
        <p:spPr>
          <a:xfrm>
            <a:off x="11049004" y="2000325"/>
            <a:ext cx="2176146" cy="209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635" marR="120650" indent="11429">
              <a:spcBef>
                <a:spcPts val="100"/>
              </a:spcBef>
              <a:defRPr sz="1400">
                <a:latin typeface="Verdana"/>
                <a:ea typeface="Verdana"/>
                <a:cs typeface="Verdana"/>
                <a:sym typeface="Verdana"/>
              </a:defRPr>
            </a:pPr>
            <a:r>
              <a:t>Анализ</a:t>
            </a:r>
            <a:r>
              <a:rPr spc="-80"/>
              <a:t> </a:t>
            </a:r>
            <a:r>
              <a:rPr spc="-10"/>
              <a:t>фенотипа </a:t>
            </a:r>
            <a:r>
              <a:t>пациента </a:t>
            </a:r>
            <a:r>
              <a:rPr spc="-10"/>
              <a:t>согласно </a:t>
            </a:r>
            <a:r>
              <a:t>данным</a:t>
            </a:r>
            <a:r>
              <a:rPr spc="-25"/>
              <a:t> </a:t>
            </a:r>
            <a:r>
              <a:rPr spc="-10"/>
              <a:t>объективного </a:t>
            </a:r>
            <a:r>
              <a:t>осмотра</a:t>
            </a:r>
            <a:r>
              <a:rPr spc="-60"/>
              <a:t> </a:t>
            </a:r>
            <a:r>
              <a:rPr spc="-10"/>
              <a:t>врача</a:t>
            </a:r>
          </a:p>
          <a:p>
            <a:pPr marL="635" marR="5080" indent="11429">
              <a:spcBef>
                <a:spcPts val="1200"/>
              </a:spcBef>
              <a:defRPr sz="1400">
                <a:latin typeface="Verdana"/>
                <a:ea typeface="Verdana"/>
                <a:cs typeface="Verdana"/>
                <a:sym typeface="Verdana"/>
              </a:defRPr>
            </a:pPr>
            <a:r>
              <a:t>Два</a:t>
            </a:r>
            <a:r>
              <a:rPr spc="-30"/>
              <a:t> </a:t>
            </a:r>
            <a:r>
              <a:rPr spc="-10"/>
              <a:t>режима отображения симптомов:</a:t>
            </a:r>
            <a:r>
              <a:rPr spc="-30"/>
              <a:t> </a:t>
            </a:r>
            <a:r>
              <a:rPr spc="-10"/>
              <a:t>«Списком» </a:t>
            </a:r>
            <a:r>
              <a:t>и</a:t>
            </a:r>
            <a:r>
              <a:rPr spc="-20"/>
              <a:t> </a:t>
            </a:r>
            <a:r>
              <a:t>«На</a:t>
            </a:r>
            <a:r>
              <a:rPr spc="-15"/>
              <a:t> </a:t>
            </a:r>
            <a:r>
              <a:t>теле»</a:t>
            </a:r>
            <a:r>
              <a:rPr spc="-20"/>
              <a:t> </a:t>
            </a:r>
            <a:r>
              <a:rPr spc="-25"/>
              <a:t>для </a:t>
            </a:r>
            <a:r>
              <a:t>удобства</a:t>
            </a:r>
            <a:r>
              <a:rPr spc="-70"/>
              <a:t> </a:t>
            </a:r>
            <a:r>
              <a:rPr spc="-10"/>
              <a:t>пользователя</a:t>
            </a:r>
          </a:p>
        </p:txBody>
      </p:sp>
      <p:pic>
        <p:nvPicPr>
          <p:cNvPr id="79" name="object 20" descr="object 2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461175" y="4075384"/>
            <a:ext cx="66053" cy="115240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object 21"/>
          <p:cNvSpPr txBox="1"/>
          <p:nvPr/>
        </p:nvSpPr>
        <p:spPr>
          <a:xfrm>
            <a:off x="13639804" y="2000324"/>
            <a:ext cx="2232026" cy="246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635" marR="5080" indent="11429">
              <a:spcBef>
                <a:spcPts val="100"/>
              </a:spcBef>
              <a:defRPr spc="-10" sz="1400">
                <a:latin typeface="Verdana"/>
                <a:ea typeface="Verdana"/>
                <a:cs typeface="Verdana"/>
                <a:sym typeface="Verdana"/>
              </a:defRPr>
            </a:pPr>
            <a:r>
              <a:t>Дифференциальная </a:t>
            </a:r>
            <a:r>
              <a:rPr spc="0"/>
              <a:t>диагностика</a:t>
            </a:r>
            <a:r>
              <a:rPr spc="-94"/>
              <a:t> </a:t>
            </a:r>
            <a:r>
              <a:t>орфанных заболеваний</a:t>
            </a:r>
            <a:r>
              <a:rPr spc="-35"/>
              <a:t> </a:t>
            </a:r>
            <a:r>
              <a:rPr spc="-25"/>
              <a:t>по </a:t>
            </a:r>
            <a:r>
              <a:t>нескольким</a:t>
            </a:r>
            <a:r>
              <a:rPr spc="-35"/>
              <a:t> </a:t>
            </a:r>
            <a:r>
              <a:t>патологиям</a:t>
            </a:r>
          </a:p>
          <a:p>
            <a:pPr marL="635" marR="13334" indent="11429">
              <a:spcBef>
                <a:spcPts val="1200"/>
              </a:spcBef>
              <a:defRPr spc="-10" sz="1400">
                <a:latin typeface="Verdana"/>
                <a:ea typeface="Verdana"/>
                <a:cs typeface="Verdana"/>
                <a:sym typeface="Verdana"/>
              </a:defRPr>
            </a:pPr>
            <a:r>
              <a:t>Ранжирование </a:t>
            </a:r>
            <a:r>
              <a:rPr spc="0"/>
              <a:t>орфанных</a:t>
            </a:r>
            <a:r>
              <a:t> заболеваний </a:t>
            </a:r>
            <a:r>
              <a:rPr spc="0"/>
              <a:t>по </a:t>
            </a:r>
            <a:r>
              <a:t>степени</a:t>
            </a:r>
          </a:p>
          <a:p>
            <a:pPr indent="12700">
              <a:defRPr sz="1400">
                <a:latin typeface="Verdana"/>
                <a:ea typeface="Verdana"/>
                <a:cs typeface="Verdana"/>
                <a:sym typeface="Verdana"/>
              </a:defRPr>
            </a:pPr>
            <a:r>
              <a:t>их</a:t>
            </a:r>
            <a:r>
              <a:rPr spc="-20"/>
              <a:t> </a:t>
            </a:r>
            <a:r>
              <a:rPr spc="-10"/>
              <a:t>вероятности</a:t>
            </a:r>
          </a:p>
          <a:p>
            <a:pPr marL="635" marR="58418" indent="11429">
              <a:spcBef>
                <a:spcPts val="1200"/>
              </a:spcBef>
              <a:defRPr sz="1400">
                <a:latin typeface="Verdana"/>
                <a:ea typeface="Verdana"/>
                <a:cs typeface="Verdana"/>
                <a:sym typeface="Verdana"/>
              </a:defRPr>
            </a:pPr>
            <a:r>
              <a:t>Чёткая</a:t>
            </a:r>
            <a:r>
              <a:rPr spc="-55"/>
              <a:t> </a:t>
            </a:r>
            <a:r>
              <a:rPr spc="-10"/>
              <a:t>маршрутизация пациента</a:t>
            </a:r>
          </a:p>
        </p:txBody>
      </p:sp>
      <p:sp>
        <p:nvSpPr>
          <p:cNvPr id="81" name="object 22"/>
          <p:cNvSpPr txBox="1"/>
          <p:nvPr>
            <p:ph type="title"/>
          </p:nvPr>
        </p:nvSpPr>
        <p:spPr>
          <a:xfrm>
            <a:off x="10850157" y="734343"/>
            <a:ext cx="1889126" cy="36068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pc="-100"/>
            </a:lvl1pPr>
          </a:lstStyle>
          <a:p>
            <a:pPr/>
            <a:r>
              <a:t>Результаты</a:t>
            </a:r>
          </a:p>
        </p:txBody>
      </p:sp>
      <p:sp>
        <p:nvSpPr>
          <p:cNvPr id="82" name="object 23"/>
          <p:cNvSpPr txBox="1"/>
          <p:nvPr/>
        </p:nvSpPr>
        <p:spPr>
          <a:xfrm>
            <a:off x="496213" y="4770165"/>
            <a:ext cx="2297430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100"/>
              </a:spcBef>
              <a:defRPr b="1" spc="-10" sz="1600">
                <a:latin typeface="Verdana"/>
                <a:ea typeface="Verdana"/>
                <a:cs typeface="Verdana"/>
                <a:sym typeface="Verdana"/>
              </a:defRPr>
            </a:pPr>
            <a:r>
              <a:t>Задача</a:t>
            </a:r>
          </a:p>
          <a:p>
            <a:pPr marR="5080" indent="12700">
              <a:spcBef>
                <a:spcPts val="800"/>
              </a:spcBef>
              <a:defRPr sz="1400">
                <a:latin typeface="Verdana"/>
                <a:ea typeface="Verdana"/>
                <a:cs typeface="Verdana"/>
                <a:sym typeface="Verdana"/>
              </a:defRPr>
            </a:pPr>
            <a:r>
              <a:t>Создать</a:t>
            </a:r>
            <a:r>
              <a:rPr spc="-60"/>
              <a:t> </a:t>
            </a:r>
            <a:r>
              <a:rPr spc="-10"/>
              <a:t>интерактивный инструмент</a:t>
            </a:r>
            <a:r>
              <a:rPr spc="-30"/>
              <a:t> </a:t>
            </a:r>
            <a:r>
              <a:rPr spc="-10"/>
              <a:t>диагностики </a:t>
            </a:r>
            <a:r>
              <a:t>редких</a:t>
            </a:r>
            <a:r>
              <a:rPr spc="-55"/>
              <a:t> </a:t>
            </a:r>
            <a:r>
              <a:rPr spc="-10"/>
              <a:t>болезней</a:t>
            </a:r>
          </a:p>
        </p:txBody>
      </p:sp>
      <p:sp>
        <p:nvSpPr>
          <p:cNvPr id="83" name="object 24"/>
          <p:cNvSpPr txBox="1"/>
          <p:nvPr/>
        </p:nvSpPr>
        <p:spPr>
          <a:xfrm>
            <a:off x="3085509" y="3340237"/>
            <a:ext cx="2214881" cy="2654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100"/>
              </a:spcBef>
              <a:defRPr b="1" spc="-10" sz="1600">
                <a:latin typeface="Verdana"/>
                <a:ea typeface="Verdana"/>
                <a:cs typeface="Verdana"/>
                <a:sym typeface="Verdana"/>
              </a:defRPr>
            </a:pPr>
            <a:r>
              <a:t>Методы</a:t>
            </a:r>
          </a:p>
          <a:p>
            <a:pPr indent="203200" algn="just">
              <a:spcBef>
                <a:spcPts val="800"/>
              </a:spcBef>
              <a:defRPr sz="1400">
                <a:latin typeface="Verdana"/>
                <a:ea typeface="Verdana"/>
                <a:cs typeface="Verdana"/>
                <a:sym typeface="Verdana"/>
              </a:defRPr>
            </a:pPr>
            <a:r>
              <a:t>Опрос</a:t>
            </a:r>
            <a:r>
              <a:rPr spc="-10"/>
              <a:t> </a:t>
            </a:r>
            <a:r>
              <a:t>на</a:t>
            </a:r>
            <a:r>
              <a:rPr spc="-10"/>
              <a:t> платформе</a:t>
            </a:r>
          </a:p>
          <a:p>
            <a:pPr indent="203200" algn="just">
              <a:defRPr sz="1400">
                <a:latin typeface="Verdana"/>
                <a:ea typeface="Verdana"/>
                <a:cs typeface="Verdana"/>
                <a:sym typeface="Verdana"/>
              </a:defRPr>
            </a:pPr>
            <a:r>
              <a:t>«Справочник </a:t>
            </a:r>
            <a:r>
              <a:rPr spc="-10"/>
              <a:t>Врача»</a:t>
            </a:r>
          </a:p>
          <a:p>
            <a:pPr marR="5080" indent="203200" algn="just">
              <a:defRPr b="1" sz="1400">
                <a:latin typeface="Verdana"/>
                <a:ea typeface="Verdana"/>
                <a:cs typeface="Verdana"/>
                <a:sym typeface="Verdana"/>
              </a:defRPr>
            </a:pPr>
            <a:r>
              <a:t>«Орфанные</a:t>
            </a:r>
            <a:r>
              <a:rPr spc="-40"/>
              <a:t> </a:t>
            </a:r>
            <a:r>
              <a:rPr spc="-10"/>
              <a:t>болез- </a:t>
            </a:r>
            <a:r>
              <a:t>ни</a:t>
            </a:r>
            <a:r>
              <a:rPr spc="-25"/>
              <a:t> </a:t>
            </a:r>
            <a:r>
              <a:t>в</a:t>
            </a:r>
            <a:r>
              <a:rPr spc="-30"/>
              <a:t> </a:t>
            </a:r>
            <a:r>
              <a:t>практике</a:t>
            </a:r>
            <a:r>
              <a:rPr spc="-20"/>
              <a:t> вра- </a:t>
            </a:r>
            <a:r>
              <a:t>ча</a:t>
            </a:r>
            <a:r>
              <a:rPr spc="-25"/>
              <a:t> </a:t>
            </a:r>
            <a:r>
              <a:t>–</a:t>
            </a:r>
            <a:r>
              <a:rPr spc="-25"/>
              <a:t> </a:t>
            </a:r>
            <a:r>
              <a:t>ваш</a:t>
            </a:r>
            <a:r>
              <a:rPr spc="-30"/>
              <a:t> </a:t>
            </a:r>
            <a:r>
              <a:rPr spc="-10"/>
              <a:t>опыт»</a:t>
            </a:r>
          </a:p>
          <a:p>
            <a:pPr marL="635" marR="6985" indent="201929">
              <a:spcBef>
                <a:spcPts val="1200"/>
              </a:spcBef>
              <a:defRPr sz="1400">
                <a:latin typeface="Verdana"/>
                <a:ea typeface="Verdana"/>
                <a:cs typeface="Verdana"/>
                <a:sym typeface="Verdana"/>
              </a:defRPr>
            </a:pPr>
            <a:r>
              <a:t>Создание</a:t>
            </a:r>
            <a:r>
              <a:rPr spc="-60"/>
              <a:t> </a:t>
            </a:r>
            <a:r>
              <a:t>базы</a:t>
            </a:r>
            <a:r>
              <a:rPr spc="-60"/>
              <a:t> </a:t>
            </a:r>
            <a:r>
              <a:rPr spc="-20"/>
              <a:t>дан- </a:t>
            </a:r>
            <a:r>
              <a:t>ных</a:t>
            </a:r>
            <a:r>
              <a:rPr spc="-30"/>
              <a:t> </a:t>
            </a:r>
            <a:r>
              <a:t>редких</a:t>
            </a:r>
            <a:r>
              <a:rPr spc="-25"/>
              <a:t> </a:t>
            </a:r>
            <a:r>
              <a:rPr spc="-10"/>
              <a:t>болезней </a:t>
            </a:r>
            <a:r>
              <a:t>с</a:t>
            </a:r>
            <a:r>
              <a:rPr spc="-25"/>
              <a:t> </a:t>
            </a:r>
            <a:r>
              <a:t>функцией</a:t>
            </a:r>
            <a:r>
              <a:rPr spc="-20"/>
              <a:t> </a:t>
            </a:r>
            <a:r>
              <a:rPr spc="-10"/>
              <a:t>анализа фенотипических признаков</a:t>
            </a:r>
          </a:p>
        </p:txBody>
      </p:sp>
      <p:sp>
        <p:nvSpPr>
          <p:cNvPr id="84" name="object 25"/>
          <p:cNvSpPr txBox="1"/>
          <p:nvPr/>
        </p:nvSpPr>
        <p:spPr>
          <a:xfrm>
            <a:off x="496132" y="3340236"/>
            <a:ext cx="2290447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100"/>
              </a:spcBef>
              <a:defRPr b="1" spc="-20" sz="1600">
                <a:latin typeface="Verdana"/>
                <a:ea typeface="Verdana"/>
                <a:cs typeface="Verdana"/>
                <a:sym typeface="Verdana"/>
              </a:defRPr>
            </a:pPr>
            <a:r>
              <a:t>Цель</a:t>
            </a:r>
          </a:p>
          <a:p>
            <a:pPr marR="588644" indent="12700">
              <a:spcBef>
                <a:spcPts val="800"/>
              </a:spcBef>
              <a:defRPr sz="1400">
                <a:latin typeface="Verdana"/>
                <a:ea typeface="Verdana"/>
                <a:cs typeface="Verdana"/>
                <a:sym typeface="Verdana"/>
              </a:defRPr>
            </a:pPr>
            <a:r>
              <a:t>Изучить</a:t>
            </a:r>
            <a:r>
              <a:rPr spc="-60"/>
              <a:t> </a:t>
            </a:r>
            <a:r>
              <a:rPr spc="-10"/>
              <a:t>факторы, влияющие</a:t>
            </a:r>
          </a:p>
          <a:p>
            <a:pPr marR="5080" indent="12700">
              <a:defRPr sz="1400">
                <a:latin typeface="Verdana"/>
                <a:ea typeface="Verdana"/>
                <a:cs typeface="Verdana"/>
                <a:sym typeface="Verdana"/>
              </a:defRPr>
            </a:pPr>
            <a:r>
              <a:t>на</a:t>
            </a:r>
            <a:r>
              <a:rPr spc="-50"/>
              <a:t> </a:t>
            </a:r>
            <a:r>
              <a:t>диагностику</a:t>
            </a:r>
            <a:r>
              <a:rPr spc="-45"/>
              <a:t> </a:t>
            </a:r>
            <a:r>
              <a:rPr spc="-10"/>
              <a:t>врачами </a:t>
            </a:r>
            <a:r>
              <a:t>редких</a:t>
            </a:r>
            <a:r>
              <a:rPr spc="-55"/>
              <a:t> </a:t>
            </a:r>
            <a:r>
              <a:rPr spc="-10"/>
              <a:t>заболеваний</a:t>
            </a:r>
          </a:p>
        </p:txBody>
      </p:sp>
      <p:sp>
        <p:nvSpPr>
          <p:cNvPr id="85" name="object 26"/>
          <p:cNvSpPr txBox="1"/>
          <p:nvPr/>
        </p:nvSpPr>
        <p:spPr>
          <a:xfrm>
            <a:off x="11585361" y="8627729"/>
            <a:ext cx="4192271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pc="95" sz="1200">
                <a:solidFill>
                  <a:srgbClr val="A7A7A7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ИСТОЧНИК</a:t>
            </a:r>
            <a:r>
              <a:rPr spc="250"/>
              <a:t> </a:t>
            </a:r>
            <a:r>
              <a:rPr spc="100"/>
              <a:t>ФИНАНСИРОВАНИЯ</a:t>
            </a:r>
            <a:r>
              <a:rPr spc="254"/>
              <a:t> </a:t>
            </a:r>
            <a:r>
              <a:t>ОТСУТСТВУЕТ </a:t>
            </a:r>
          </a:p>
        </p:txBody>
      </p:sp>
      <p:grpSp>
        <p:nvGrpSpPr>
          <p:cNvPr id="90" name="object 27"/>
          <p:cNvGrpSpPr/>
          <p:nvPr/>
        </p:nvGrpSpPr>
        <p:grpSpPr>
          <a:xfrm>
            <a:off x="511360" y="6246704"/>
            <a:ext cx="4873439" cy="2533414"/>
            <a:chOff x="0" y="0"/>
            <a:chExt cx="4873439" cy="2533414"/>
          </a:xfrm>
        </p:grpSpPr>
        <p:pic>
          <p:nvPicPr>
            <p:cNvPr id="86" name="object 28" descr="object 28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524993" y="2129632"/>
              <a:ext cx="1348447" cy="4030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7" name="object 29" descr="object 29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947946" y="2129632"/>
              <a:ext cx="1348448" cy="4034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8" name="object 30" descr="object 30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2129632"/>
              <a:ext cx="1318608" cy="4037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9" name="object 31"/>
            <p:cNvSpPr/>
            <p:nvPr/>
          </p:nvSpPr>
          <p:spPr>
            <a:xfrm>
              <a:off x="0" y="0"/>
              <a:ext cx="4873435" cy="182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37" y="0"/>
                  </a:moveTo>
                  <a:lnTo>
                    <a:pt x="763" y="0"/>
                  </a:lnTo>
                  <a:lnTo>
                    <a:pt x="560" y="73"/>
                  </a:lnTo>
                  <a:lnTo>
                    <a:pt x="378" y="278"/>
                  </a:lnTo>
                  <a:lnTo>
                    <a:pt x="223" y="595"/>
                  </a:lnTo>
                  <a:lnTo>
                    <a:pt x="104" y="1007"/>
                  </a:lnTo>
                  <a:lnTo>
                    <a:pt x="27" y="1492"/>
                  </a:lnTo>
                  <a:lnTo>
                    <a:pt x="0" y="2033"/>
                  </a:lnTo>
                  <a:lnTo>
                    <a:pt x="0" y="19567"/>
                  </a:lnTo>
                  <a:lnTo>
                    <a:pt x="27" y="20108"/>
                  </a:lnTo>
                  <a:lnTo>
                    <a:pt x="104" y="20593"/>
                  </a:lnTo>
                  <a:lnTo>
                    <a:pt x="223" y="21005"/>
                  </a:lnTo>
                  <a:lnTo>
                    <a:pt x="378" y="21322"/>
                  </a:lnTo>
                  <a:lnTo>
                    <a:pt x="560" y="21527"/>
                  </a:lnTo>
                  <a:lnTo>
                    <a:pt x="763" y="21600"/>
                  </a:lnTo>
                  <a:lnTo>
                    <a:pt x="20837" y="21600"/>
                  </a:lnTo>
                  <a:lnTo>
                    <a:pt x="21040" y="21527"/>
                  </a:lnTo>
                  <a:lnTo>
                    <a:pt x="21222" y="21322"/>
                  </a:lnTo>
                  <a:lnTo>
                    <a:pt x="21377" y="21005"/>
                  </a:lnTo>
                  <a:lnTo>
                    <a:pt x="21496" y="20593"/>
                  </a:lnTo>
                  <a:lnTo>
                    <a:pt x="21573" y="20108"/>
                  </a:lnTo>
                  <a:lnTo>
                    <a:pt x="21600" y="19567"/>
                  </a:lnTo>
                  <a:lnTo>
                    <a:pt x="21600" y="2033"/>
                  </a:lnTo>
                  <a:lnTo>
                    <a:pt x="21573" y="1492"/>
                  </a:lnTo>
                  <a:lnTo>
                    <a:pt x="21496" y="1007"/>
                  </a:lnTo>
                  <a:lnTo>
                    <a:pt x="21377" y="595"/>
                  </a:lnTo>
                  <a:lnTo>
                    <a:pt x="21222" y="278"/>
                  </a:lnTo>
                  <a:lnTo>
                    <a:pt x="21040" y="73"/>
                  </a:lnTo>
                  <a:lnTo>
                    <a:pt x="20837" y="0"/>
                  </a:lnTo>
                  <a:close/>
                </a:path>
              </a:pathLst>
            </a:custGeom>
            <a:solidFill>
              <a:srgbClr val="A6E4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91" name="object 32"/>
          <p:cNvSpPr txBox="1"/>
          <p:nvPr/>
        </p:nvSpPr>
        <p:spPr>
          <a:xfrm>
            <a:off x="794956" y="6415471"/>
            <a:ext cx="1843404" cy="1014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pc="-10" sz="1600">
                <a:latin typeface="Verdana"/>
                <a:ea typeface="Verdana"/>
                <a:cs typeface="Verdana"/>
                <a:sym typeface="Verdana"/>
              </a:defRPr>
            </a:pPr>
            <a:r>
              <a:t>Опрос</a:t>
            </a:r>
          </a:p>
          <a:p>
            <a:pPr indent="12700">
              <a:lnSpc>
                <a:spcPts val="1100"/>
              </a:lnSpc>
              <a:spcBef>
                <a:spcPts val="1000"/>
              </a:spcBef>
              <a:defRPr sz="1000">
                <a:latin typeface="Verdana"/>
                <a:ea typeface="Verdana"/>
                <a:cs typeface="Verdana"/>
                <a:sym typeface="Verdana"/>
              </a:defRPr>
            </a:pPr>
            <a:r>
              <a:t>Период</a:t>
            </a:r>
            <a:r>
              <a:rPr spc="-55"/>
              <a:t> </a:t>
            </a:r>
            <a:r>
              <a:t>проведения</a:t>
            </a:r>
            <a:r>
              <a:rPr spc="-50"/>
              <a:t> </a:t>
            </a:r>
            <a:r>
              <a:rPr spc="-9"/>
              <a:t>опроса</a:t>
            </a:r>
          </a:p>
          <a:p>
            <a:pPr indent="12700">
              <a:lnSpc>
                <a:spcPts val="1100"/>
              </a:lnSpc>
              <a:defRPr b="1" sz="1000">
                <a:latin typeface="Verdana"/>
                <a:ea typeface="Verdana"/>
                <a:cs typeface="Verdana"/>
                <a:sym typeface="Verdana"/>
              </a:defRPr>
            </a:pPr>
            <a:r>
              <a:t>18–28</a:t>
            </a:r>
            <a:r>
              <a:rPr spc="-39"/>
              <a:t> </a:t>
            </a:r>
            <a:r>
              <a:t>апреля</a:t>
            </a:r>
            <a:r>
              <a:rPr spc="-35"/>
              <a:t> </a:t>
            </a:r>
            <a:r>
              <a:t>2023</a:t>
            </a:r>
            <a:r>
              <a:rPr spc="-35"/>
              <a:t> </a:t>
            </a:r>
            <a:r>
              <a:rPr spc="-19"/>
              <a:t>года</a:t>
            </a:r>
          </a:p>
          <a:p>
            <a:pPr indent="14604">
              <a:lnSpc>
                <a:spcPts val="1100"/>
              </a:lnSpc>
              <a:spcBef>
                <a:spcPts val="700"/>
              </a:spcBef>
              <a:defRPr sz="1000">
                <a:latin typeface="Verdana"/>
                <a:ea typeface="Verdana"/>
                <a:cs typeface="Verdana"/>
                <a:sym typeface="Verdana"/>
              </a:defRPr>
            </a:pPr>
            <a:r>
              <a:t>Количество</a:t>
            </a:r>
            <a:r>
              <a:rPr spc="-65"/>
              <a:t> </a:t>
            </a:r>
            <a:r>
              <a:rPr spc="-9"/>
              <a:t>респондентов</a:t>
            </a:r>
          </a:p>
          <a:p>
            <a:pPr indent="14604">
              <a:lnSpc>
                <a:spcPts val="1100"/>
              </a:lnSpc>
              <a:defRPr b="1" sz="1000">
                <a:latin typeface="Verdana"/>
                <a:ea typeface="Verdana"/>
                <a:cs typeface="Verdana"/>
                <a:sym typeface="Verdana"/>
              </a:defRPr>
            </a:pPr>
            <a:r>
              <a:t>956</a:t>
            </a:r>
            <a:r>
              <a:rPr spc="-25"/>
              <a:t> </a:t>
            </a:r>
            <a:r>
              <a:rPr spc="-9"/>
              <a:t>врачей</a:t>
            </a:r>
          </a:p>
        </p:txBody>
      </p:sp>
      <p:sp>
        <p:nvSpPr>
          <p:cNvPr id="92" name="object 33">
            <a:hlinkClick r:id="rId10" invalidUrl="" action="" tgtFrame="" tooltip="" history="1" highlightClick="0" endSnd="0"/>
          </p:cNvPr>
          <p:cNvSpPr/>
          <p:nvPr/>
        </p:nvSpPr>
        <p:spPr>
          <a:xfrm>
            <a:off x="810102" y="7600767"/>
            <a:ext cx="1625601" cy="254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913" y="0"/>
                </a:moveTo>
                <a:lnTo>
                  <a:pt x="1687" y="0"/>
                </a:lnTo>
                <a:lnTo>
                  <a:pt x="1031" y="849"/>
                </a:lnTo>
                <a:lnTo>
                  <a:pt x="494" y="3163"/>
                </a:lnTo>
                <a:lnTo>
                  <a:pt x="133" y="6596"/>
                </a:lnTo>
                <a:lnTo>
                  <a:pt x="0" y="10800"/>
                </a:lnTo>
                <a:lnTo>
                  <a:pt x="133" y="15004"/>
                </a:lnTo>
                <a:lnTo>
                  <a:pt x="494" y="18437"/>
                </a:lnTo>
                <a:lnTo>
                  <a:pt x="1031" y="20751"/>
                </a:lnTo>
                <a:lnTo>
                  <a:pt x="1687" y="21600"/>
                </a:lnTo>
                <a:lnTo>
                  <a:pt x="19913" y="21600"/>
                </a:lnTo>
                <a:lnTo>
                  <a:pt x="20569" y="20751"/>
                </a:lnTo>
                <a:lnTo>
                  <a:pt x="21106" y="18437"/>
                </a:lnTo>
                <a:lnTo>
                  <a:pt x="21467" y="15004"/>
                </a:lnTo>
                <a:lnTo>
                  <a:pt x="21600" y="10800"/>
                </a:lnTo>
                <a:lnTo>
                  <a:pt x="21467" y="6596"/>
                </a:lnTo>
                <a:lnTo>
                  <a:pt x="21106" y="3163"/>
                </a:lnTo>
                <a:lnTo>
                  <a:pt x="20569" y="849"/>
                </a:lnTo>
                <a:lnTo>
                  <a:pt x="19913" y="0"/>
                </a:lnTo>
                <a:close/>
              </a:path>
            </a:pathLst>
          </a:custGeom>
          <a:solidFill>
            <a:srgbClr val="42CD99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3" name="object 34">
            <a:hlinkClick r:id="rId10" invalidUrl="" action="" tgtFrame="" tooltip="" history="1" highlightClick="0" endSnd="0"/>
          </p:cNvPr>
          <p:cNvSpPr txBox="1"/>
          <p:nvPr/>
        </p:nvSpPr>
        <p:spPr>
          <a:xfrm>
            <a:off x="989900" y="7640993"/>
            <a:ext cx="1266191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Ссылка</a:t>
            </a:r>
            <a:r>
              <a:rPr spc="-25"/>
              <a:t> </a:t>
            </a:r>
            <a:r>
              <a:t>на</a:t>
            </a:r>
            <a:r>
              <a:rPr spc="-19"/>
              <a:t> </a:t>
            </a:r>
            <a:r>
              <a:rPr spc="-9"/>
              <a:t>опрос</a:t>
            </a:r>
          </a:p>
        </p:txBody>
      </p:sp>
      <p:pic>
        <p:nvPicPr>
          <p:cNvPr id="94" name="object 35" descr="object 35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092743" y="6365747"/>
            <a:ext cx="1590725" cy="15907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